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9T22:37:52.268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10193 1235 24575,'-13'-1'0,"0"-1"0,-1 0 0,-21-6 0,-23-4 0,-248 7 0,170 7 0,-957-2 0,1073-1 0,-1-1 0,-36-8 0,35 5 0,0 1 0,-26-1 0,-77 6 0,-50-2 0,109-12 0,49 9 0,-1 0 0,-19-1 0,-155 5 0,-25-1 0,151-12 0,49 8 0,0 2 0,-21-2 0,1 3 0,4 0 0,0 0 0,-37-10 0,-66-16 0,107 22 0,-41-3 0,-23-3 0,56 3 0,0 0 0,0 1 0,0 2 0,-49-1 0,36 7 0,1-1 0,-72-13 0,93 10 0,-38-1 0,43 5 0,0-2 0,1-1 0,-24-5 0,-55-11 0,18 5 0,57 10 0,0 0 0,-41 1 0,40 3 0,1-2 0,-38-6 0,24 1 0,-1 2 0,0 2 0,-51 3 0,-48-3 0,73-10 0,50 9 0,0 0 0,-20-1 0,-331 2 0,190 6 0,136-4 0,-1-1 0,-63-12 0,46 7 0,0 1 0,-120 7 0,70 1 0,-491-2 0,581-2 0,-1 0 0,-36-8 0,35 5 0,0 1 0,-26-1 0,17 4 0,0-1 0,-55-11 0,43 6 0,0 2 0,0 2 0,-82 5 0,35 0 0,-948-2 0,1017-1 0,0-1 0,-35-8 0,34 5 0,-1 1 0,-25-1 0,25 3 0,0-1 0,-25-6 0,25 4 0,-1 0 0,-26 0 0,-107 7 0,-68-4 0,159-11 0,49 9 0,-1 1 0,-19-3 0,5 3 0,-39-10 0,11 1 0,1 1 0,37 5 0,-1 2 0,-37-2 0,-1 7 0,-35-2 0,86 0 0,0-1 0,-1 0 0,1 0 0,0-1 0,0 0 0,0-1 0,-9-4 0,-10-8 0,5 3 0,0 0 0,-1 2 0,0 0 0,-38-9 0,55 18 0,0-1 0,0 0 0,1 0 0,-1-1 0,1 0 0,0 0 0,0 0 0,0-1 0,1 0 0,0-1 0,0 1 0,0-1 0,0 0 0,1-1 0,0 1 0,1-1 0,-1 0 0,1 0 0,-6-15 0,7 6 0,0-1 0,0 0 0,2 0 0,0 0 0,1 0 0,1 0 0,0 0 0,7-28 0,-2 29 0,0 1 0,1 0 0,1 0 0,0 1 0,11-14 0,5-11 0,-18 31 22,0-1 0,0 1 0,1 1 0,0-1 0,9-6 0,-7 6-396,0 0 0,-1-1-1,9-11 1,-7 6-6452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9T22:37:54.831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658 31 24575,'-4'-1'0,"1"0"0,-1 1 0,1-1 0,0-1 0,-1 1 0,1 0 0,-3-3 0,-21-6 0,-21 4 0,0 2 0,-91 5 0,47 2 0,87-3 0,0 0 0,-1 0 0,1 1 0,0 0 0,0 0 0,0 0 0,0 1 0,0-1 0,1 1 0,-1 1 0,0-1 0,1 1 0,-9 5 0,7-2 0,0 0 0,0 0 0,0 1 0,1 0 0,0 0 0,0 0 0,-6 13 0,6-10 0,-117 235 0,118-235-195,0 0 0,2 1 0,-1-1 0,1 1 0,0-1 0,0 18 0,2-5-6631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9T22:37:58.957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543 547 24575,'2'0'0,"1"-1"0,-1 0 0,0 0 0,0 0 0,1 0 0,-1 0 0,0 0 0,0 0 0,0-1 0,0 1 0,0-1 0,-1 1 0,1-1 0,0 0 0,-1 0 0,1 0 0,2-3 0,21-38 0,-6 5 0,16-48 0,-30 72 0,-1 0 0,0 0 0,-1-1 0,-1 1 0,-1 0 0,0-1 0,-1-18 0,0 30 0,0-1 0,-1 1 0,0-1 0,1 1 0,-1 0 0,-1 0 0,1-1 0,0 1 0,-1 0 0,0 0 0,1 0 0,-1 0 0,0 1 0,-1-1 0,1 0 0,0 1 0,-1 0 0,1-1 0,-1 1 0,0 0 0,0 0 0,-3-1 0,-7-3 0,1 1 0,-1 1 0,0 0 0,-20-3 0,19 4 0,0 0 0,-24-10 0,-10-6 0,-1 1 0,-82-16 0,-34 7 0,94 18-1365,48 8-5461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9T22:38:00.863"/>
    </inkml:context>
    <inkml:brush xml:id="br0">
      <inkml:brushProperty name="width" value="0.035" units="cm"/>
      <inkml:brushProperty name="height" value="0.035" units="cm"/>
      <inkml:brushProperty name="color" value="#AB008B"/>
    </inkml:brush>
  </inkml:definitions>
  <inkml:trace contextRef="#ctx0" brushRef="#br0">973 1 24575,'-3'-1'0,"0"1"0,0 1 0,0-1 0,0 0 0,0 1 0,0-1 0,0 1 0,0 0 0,1 0 0,-1 0 0,0 1 0,1-1 0,-1 0 0,1 1 0,-1 0 0,1-1 0,0 1 0,0 0 0,0 0 0,-4 5 0,2 0 0,-1 1 0,1 0 0,1 0 0,0 0 0,-4 13 0,4-11 0,0 0 0,-1 0 0,-8 13 0,-20 29 0,-2-2 0,-2-1 0,-65 66 0,87-103 0,-1 0 0,0-1 0,0 0 0,-19 8 0,16-9 0,-1 1 0,-27 23 0,31-22 0,-1 0 0,0-2 0,-35 17 0,12-6 0,28-16 0,1-1 0,-1-1 0,0 1 0,0-2 0,0 0 0,0 0 0,0-1 0,-17 0 0,16-1 0,0 1 0,0 0 0,0 1 0,0 0 0,0 1 0,1 0 0,-17 7 0,14-4 0,0-1 0,0 0 0,-1-1 0,1-1 0,-1 0 0,-23 1 0,74-5-1365,-14 1-5461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692E8-561A-F766-0347-78459DB8F3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9F4E31-244D-EF53-E61A-7AF07B3386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E49987-4FBF-0E4D-31D8-FE580D10C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E375D-2EEC-4C32-8004-AD818E3E7A6B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EC8FD-32A3-F072-B289-5DADA9D55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37B8D-174C-3A04-3DF7-030F00FD9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78E0-D2F1-41B2-951C-127F859D7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665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CDC91-6C64-09CF-7D61-DBCC7DC31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AC5033-69AB-933D-5AF5-DA68FF0838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6CC68-6676-2470-1508-AFD4C6CC3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E375D-2EEC-4C32-8004-AD818E3E7A6B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CF48B-32B1-8459-E186-31CAB197B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70F40-903F-A134-7D92-F084FF729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78E0-D2F1-41B2-951C-127F859D7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933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13DB68-6495-A726-039E-2F306E47C2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EBA578-298A-1C0A-94E3-24C98A9507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FDA80-CBC6-D224-B035-7E5417B9E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E375D-2EEC-4C32-8004-AD818E3E7A6B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AF562-61E2-BD2C-5E65-6B58FAD0A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71E53-5ADD-D651-4A24-9BAEF9629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78E0-D2F1-41B2-951C-127F859D7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120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2EF64-25A6-680D-7924-E2178FB09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B1CA1-EA5B-4795-4308-474AA3482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F2EE4-3E04-7B41-A3B2-1B490A545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E375D-2EEC-4C32-8004-AD818E3E7A6B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BF1C1-C4D7-5533-BA1E-5CCC3E928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F83519-7BC6-84F2-DB49-BF51A40A5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78E0-D2F1-41B2-951C-127F859D7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938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1B392-93D4-7622-924B-03A001BB5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B70402-D20E-E52A-BC96-B543B8D10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502FC-29D3-4B72-E815-BB6BD0861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E375D-2EEC-4C32-8004-AD818E3E7A6B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E4A34E-33AA-3FE5-D124-3631558FB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6584F-F93B-2B3C-977E-00D6FF21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78E0-D2F1-41B2-951C-127F859D7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70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16DA9-B1B3-F723-E064-33B5C30AB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00911-F6C9-631E-042C-1D2BFEA63A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8CE43D-8576-755C-3D40-F9A8B478E4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66ACE7-FC87-6AAC-0A5C-1DD19CFCC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E375D-2EEC-4C32-8004-AD818E3E7A6B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37533E-DEC9-E1B6-30A6-CDC368D22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D6B4F9-64CC-B962-5D3E-FEB6CDE83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78E0-D2F1-41B2-951C-127F859D7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661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DEFA4-25C4-C46B-2377-B2FBCC992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623CCB-26A4-D97D-44CD-A93C4103E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026D32-2DE4-7FBA-CC1B-8EA42CED20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86FFFB-8C30-7EAF-43FB-CB9583F0DF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41CFAA-ED1E-FF8F-8937-1CA03CB7EC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DC5DB0-CED7-4257-F077-50B84888E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E375D-2EEC-4C32-8004-AD818E3E7A6B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F3AE27-B3E3-D96C-2BD4-D763C4E14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AA36EF-F996-99E9-2C64-6D4864AC0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78E0-D2F1-41B2-951C-127F859D7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710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7BE92-ECCC-B8C9-4754-F26F51AE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D924EA-D8EF-368A-4B98-7F24DFE55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E375D-2EEC-4C32-8004-AD818E3E7A6B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98194B-EBEF-ABD8-4EBA-C49D47F03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B94D7E-0B45-4236-027E-E675A2449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78E0-D2F1-41B2-951C-127F859D7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00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D2F484-42F5-18AF-F1E9-3C7D2DF1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E375D-2EEC-4C32-8004-AD818E3E7A6B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464F28-CCF3-E60D-63AA-1DCC948EA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EDBCA-10EB-94D0-33A2-5761E4C4E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78E0-D2F1-41B2-951C-127F859D7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726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A6845-8C91-DDF9-0DDA-7C2A14C8E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0C012-10E7-1AB1-F2BF-2A1041C88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36E9DC-48BA-4ACB-4846-BE7F97236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8169B8-7FD2-AA60-B22A-6BB0C668E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E375D-2EEC-4C32-8004-AD818E3E7A6B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35EA7F-31DF-72DF-43A0-EBCE98743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220ECD-EBBE-B462-F81E-7CCE808A5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78E0-D2F1-41B2-951C-127F859D7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684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E7B41-1365-EA3E-FCD6-FD80ED56F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880FB5-5E5A-5E60-8ACC-02DFCDD7FC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7F6A61-D201-A3D7-0298-88CA4A32EC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505D01-E5AC-1700-0916-CC94A9F35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E375D-2EEC-4C32-8004-AD818E3E7A6B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6E4356-5EFF-A6EA-082D-CF48D8C0E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77AA97-41C7-9514-7E6B-40D6117DC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178E0-D2F1-41B2-951C-127F859D7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214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41C311-80E3-1FF4-B76D-6BFF8D50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AE134-8528-8F65-B995-15282F74B7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8DDB2-D6CF-4784-E20B-C31ED50F28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EE375D-2EEC-4C32-8004-AD818E3E7A6B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49487-CA3B-66B0-9A50-9AB9728A40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A0F21-1D3F-B71E-F3C4-FE448B3588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8178E0-D2F1-41B2-951C-127F859D71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479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jpg"/><Relationship Id="rId7" Type="http://schemas.openxmlformats.org/officeDocument/2006/relationships/customXml" Target="../ink/ink2.xml"/><Relationship Id="rId12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9.png"/><Relationship Id="rId4" Type="http://schemas.openxmlformats.org/officeDocument/2006/relationships/image" Target="../media/image6.jpg"/><Relationship Id="rId9" Type="http://schemas.openxmlformats.org/officeDocument/2006/relationships/customXml" Target="../ink/ink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05F64-2603-8826-1BF6-1EEEB2EDC1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Impedance Control Cable-Driven Gripper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A11556-FE59-38BE-82B9-320E32E0F4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James Quek</a:t>
            </a:r>
          </a:p>
          <a:p>
            <a:r>
              <a:rPr lang="en-US" dirty="0"/>
              <a:t>Meet Nandu</a:t>
            </a:r>
          </a:p>
        </p:txBody>
      </p:sp>
    </p:spTree>
    <p:extLst>
      <p:ext uri="{BB962C8B-B14F-4D97-AF65-F5344CB8AC3E}">
        <p14:creationId xmlns:p14="http://schemas.microsoft.com/office/powerpoint/2010/main" val="1409290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3DB65-DA5D-33B5-1D7D-207DA8F3E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EC0D8-43E8-8017-DBEC-C1E18AA5C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3161"/>
            <a:ext cx="10515600" cy="4603802"/>
          </a:xfrm>
        </p:spPr>
        <p:txBody>
          <a:bodyPr/>
          <a:lstStyle/>
          <a:p>
            <a:r>
              <a:rPr lang="en-US" sz="2200" dirty="0"/>
              <a:t>Robotic applications increasingly trend towards closer interaction with humans, thus there is a desire for implementing high force, impedance-controllable end-effectors using cable transmission</a:t>
            </a:r>
          </a:p>
          <a:p>
            <a:r>
              <a:rPr lang="en-US" sz="2200" dirty="0"/>
              <a:t>Worth exploring nuances of robotic impedance control for cable-driven systems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2052" name="Picture 4" descr="Shadow Hand - Wikipedia">
            <a:extLst>
              <a:ext uri="{FF2B5EF4-FFF2-40B4-BE49-F238E27FC236}">
                <a16:creationId xmlns:a16="http://schemas.microsoft.com/office/drawing/2014/main" id="{C73E19D9-FE52-FE1D-C1B6-101B53D4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716" y="3283040"/>
            <a:ext cx="1965285" cy="313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m2-res_848p">
            <a:hlinkClick r:id="" action="ppaction://media"/>
            <a:extLst>
              <a:ext uri="{FF2B5EF4-FFF2-40B4-BE49-F238E27FC236}">
                <a16:creationId xmlns:a16="http://schemas.microsoft.com/office/drawing/2014/main" id="{A988D0C6-A8CA-8038-1EA6-826FB5F64B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14089" y="3295732"/>
            <a:ext cx="2652631" cy="3123903"/>
          </a:xfrm>
          <a:prstGeom prst="rect">
            <a:avLst/>
          </a:prstGeom>
        </p:spPr>
      </p:pic>
      <p:pic>
        <p:nvPicPr>
          <p:cNvPr id="2054" name="Picture 6" descr="Naver following footsteps of Google in hardware - The Korea Times">
            <a:extLst>
              <a:ext uri="{FF2B5EF4-FFF2-40B4-BE49-F238E27FC236}">
                <a16:creationId xmlns:a16="http://schemas.microsoft.com/office/drawing/2014/main" id="{E5C3C3B2-811F-0F96-CBCC-785607EC4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755" y="3273674"/>
            <a:ext cx="5043068" cy="315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20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423D5-36C0-8A0B-5F5D-E93C7AAEE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5510D-18D1-8032-614B-CE51C6032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603" y="1381760"/>
            <a:ext cx="5741315" cy="5777488"/>
          </a:xfrm>
        </p:spPr>
        <p:txBody>
          <a:bodyPr/>
          <a:lstStyle/>
          <a:p>
            <a:r>
              <a:rPr lang="en-US" sz="2400" dirty="0"/>
              <a:t>Impedance control end-effector via current control</a:t>
            </a:r>
          </a:p>
          <a:p>
            <a:r>
              <a:rPr lang="en-US" sz="2400" dirty="0"/>
              <a:t>4-bar linkage gripper geometry</a:t>
            </a:r>
          </a:p>
          <a:p>
            <a:r>
              <a:rPr lang="en-US" sz="2400" dirty="0"/>
              <a:t>Internal cable-driven gripper transmission, spring return</a:t>
            </a:r>
          </a:p>
          <a:p>
            <a:r>
              <a:rPr lang="en-US" sz="2400" dirty="0"/>
              <a:t>Actuator: </a:t>
            </a:r>
            <a:r>
              <a:rPr lang="en-US" sz="2400" dirty="0" err="1"/>
              <a:t>Actuonix</a:t>
            </a:r>
            <a:r>
              <a:rPr lang="en-US" sz="2400" dirty="0"/>
              <a:t> P16-P</a:t>
            </a:r>
          </a:p>
          <a:p>
            <a:pPr lvl="1"/>
            <a:r>
              <a:rPr lang="en-US" sz="2000" dirty="0"/>
              <a:t>12V, 1A (Continuous)</a:t>
            </a:r>
          </a:p>
          <a:p>
            <a:pPr lvl="1"/>
            <a:r>
              <a:rPr lang="en-US" sz="2000" dirty="0"/>
              <a:t>300N max continuous force</a:t>
            </a:r>
          </a:p>
          <a:p>
            <a:pPr lvl="1"/>
            <a:r>
              <a:rPr lang="en-US" sz="2000" dirty="0"/>
              <a:t>Potentiometer position feedback</a:t>
            </a:r>
          </a:p>
          <a:p>
            <a:r>
              <a:rPr lang="en-US" sz="2400" dirty="0"/>
              <a:t>Potentiometer Knob force “setting” control</a:t>
            </a:r>
          </a:p>
          <a:p>
            <a:r>
              <a:rPr lang="en-US" sz="2400" dirty="0"/>
              <a:t>Trigger-switch engagement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 descr="A machine with wires on a blue surface&#10;&#10;Description automatically generated">
            <a:extLst>
              <a:ext uri="{FF2B5EF4-FFF2-40B4-BE49-F238E27FC236}">
                <a16:creationId xmlns:a16="http://schemas.microsoft.com/office/drawing/2014/main" id="{76C97889-4ABC-E719-08CC-CBE715C5A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80" b="30679"/>
          <a:stretch/>
        </p:blipFill>
        <p:spPr>
          <a:xfrm>
            <a:off x="7266045" y="4652805"/>
            <a:ext cx="4705460" cy="1840070"/>
          </a:xfrm>
          <a:prstGeom prst="rect">
            <a:avLst/>
          </a:prstGeom>
        </p:spPr>
      </p:pic>
      <p:pic>
        <p:nvPicPr>
          <p:cNvPr id="8" name="Picture 7" descr="A metal object with screws&#10;&#10;Description automatically generated">
            <a:extLst>
              <a:ext uri="{FF2B5EF4-FFF2-40B4-BE49-F238E27FC236}">
                <a16:creationId xmlns:a16="http://schemas.microsoft.com/office/drawing/2014/main" id="{2BBC808A-740D-58A3-E3BC-5C5ED905B2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13" b="18651"/>
          <a:stretch/>
        </p:blipFill>
        <p:spPr>
          <a:xfrm>
            <a:off x="7274560" y="149337"/>
            <a:ext cx="4710920" cy="2082325"/>
          </a:xfrm>
          <a:prstGeom prst="rect">
            <a:avLst/>
          </a:prstGeom>
        </p:spPr>
      </p:pic>
      <p:pic>
        <p:nvPicPr>
          <p:cNvPr id="10" name="Picture 9" descr="A close-up of a device&#10;&#10;Description automatically generated">
            <a:extLst>
              <a:ext uri="{FF2B5EF4-FFF2-40B4-BE49-F238E27FC236}">
                <a16:creationId xmlns:a16="http://schemas.microsoft.com/office/drawing/2014/main" id="{601D190F-EEDE-1674-DE43-F8501ECC6F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15" b="18736"/>
          <a:stretch/>
        </p:blipFill>
        <p:spPr>
          <a:xfrm>
            <a:off x="7266045" y="2321803"/>
            <a:ext cx="4727950" cy="221439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FCDB1D9-2002-6689-71CB-70B563532522}"/>
              </a:ext>
            </a:extLst>
          </p:cNvPr>
          <p:cNvCxnSpPr/>
          <p:nvPr/>
        </p:nvCxnSpPr>
        <p:spPr>
          <a:xfrm flipV="1">
            <a:off x="4663440" y="1381760"/>
            <a:ext cx="3759200" cy="9400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079617-136D-8021-10B9-52A8432B3608}"/>
              </a:ext>
            </a:extLst>
          </p:cNvPr>
          <p:cNvCxnSpPr>
            <a:cxnSpLocks/>
          </p:cNvCxnSpPr>
          <p:nvPr/>
        </p:nvCxnSpPr>
        <p:spPr>
          <a:xfrm flipV="1">
            <a:off x="4287520" y="1264685"/>
            <a:ext cx="7066280" cy="17525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AAA129-B2D9-3D7F-204A-6FC2A66FAD1F}"/>
              </a:ext>
            </a:extLst>
          </p:cNvPr>
          <p:cNvCxnSpPr>
            <a:cxnSpLocks/>
          </p:cNvCxnSpPr>
          <p:nvPr/>
        </p:nvCxnSpPr>
        <p:spPr>
          <a:xfrm flipV="1">
            <a:off x="3972560" y="3429000"/>
            <a:ext cx="5262880" cy="2193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FFA4795-B966-0A19-6D5E-BE85D9FCE5FA}"/>
              </a:ext>
            </a:extLst>
          </p:cNvPr>
          <p:cNvCxnSpPr>
            <a:cxnSpLocks/>
          </p:cNvCxnSpPr>
          <p:nvPr/>
        </p:nvCxnSpPr>
        <p:spPr>
          <a:xfrm>
            <a:off x="5189220" y="5057613"/>
            <a:ext cx="3233420" cy="3290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F86FE1-677E-21C0-5884-D1FB09B74FD7}"/>
              </a:ext>
            </a:extLst>
          </p:cNvPr>
          <p:cNvCxnSpPr>
            <a:cxnSpLocks/>
          </p:cNvCxnSpPr>
          <p:nvPr/>
        </p:nvCxnSpPr>
        <p:spPr>
          <a:xfrm>
            <a:off x="4287520" y="5908125"/>
            <a:ext cx="3789680" cy="372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EB82F0D-3011-ED39-B1B2-C5BB5695064A}"/>
              </a:ext>
            </a:extLst>
          </p:cNvPr>
          <p:cNvGrpSpPr/>
          <p:nvPr/>
        </p:nvGrpSpPr>
        <p:grpSpPr>
          <a:xfrm>
            <a:off x="7889330" y="658510"/>
            <a:ext cx="4116240" cy="816840"/>
            <a:chOff x="7889330" y="658510"/>
            <a:chExt cx="4116240" cy="81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CB584CD-9774-1F16-3A39-50D06F7E4D73}"/>
                    </a:ext>
                  </a:extLst>
                </p14:cNvPr>
                <p14:cNvContentPartPr/>
                <p14:nvPr/>
              </p14:nvContentPartPr>
              <p14:xfrm>
                <a:off x="8335730" y="853270"/>
                <a:ext cx="3669840" cy="4446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CB584CD-9774-1F16-3A39-50D06F7E4D7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29610" y="847150"/>
                  <a:ext cx="368208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FE27EE6-AD5E-D43E-6B37-B2CD5562C042}"/>
                    </a:ext>
                  </a:extLst>
                </p14:cNvPr>
                <p14:cNvContentPartPr/>
                <p14:nvPr/>
              </p14:nvContentPartPr>
              <p14:xfrm>
                <a:off x="8238530" y="1090150"/>
                <a:ext cx="236880" cy="1670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FE27EE6-AD5E-D43E-6B37-B2CD5562C04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232410" y="1084030"/>
                  <a:ext cx="2491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0BFAF7B-3874-315D-635B-D611120CC77E}"/>
                    </a:ext>
                  </a:extLst>
                </p14:cNvPr>
                <p14:cNvContentPartPr/>
                <p14:nvPr/>
              </p14:nvContentPartPr>
              <p14:xfrm>
                <a:off x="8201450" y="658510"/>
                <a:ext cx="245160" cy="1972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0BFAF7B-3874-315D-635B-D611120CC77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195330" y="652390"/>
                  <a:ext cx="2574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7806E6E-46AA-E110-3B84-71408A3F95AC}"/>
                    </a:ext>
                  </a:extLst>
                </p14:cNvPr>
                <p14:cNvContentPartPr/>
                <p14:nvPr/>
              </p14:nvContentPartPr>
              <p14:xfrm>
                <a:off x="7889330" y="1228750"/>
                <a:ext cx="350280" cy="2466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7806E6E-46AA-E110-3B84-71408A3F95A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883210" y="1222630"/>
                  <a:ext cx="362520" cy="258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97998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C6A9B-B859-84A1-F89D-C003164C8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141"/>
            <a:ext cx="10515600" cy="1325563"/>
          </a:xfrm>
        </p:spPr>
        <p:txBody>
          <a:bodyPr/>
          <a:lstStyle/>
          <a:p>
            <a:r>
              <a:rPr lang="en-US" dirty="0"/>
              <a:t>Control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99E317F-8302-B25B-3DE3-3358BBBB0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603" y="1381760"/>
            <a:ext cx="6051371" cy="5777488"/>
          </a:xfrm>
        </p:spPr>
        <p:txBody>
          <a:bodyPr/>
          <a:lstStyle/>
          <a:p>
            <a:r>
              <a:rPr lang="en-US" sz="2400" dirty="0"/>
              <a:t>Actuator closed-loop current feedback control </a:t>
            </a:r>
          </a:p>
          <a:p>
            <a:r>
              <a:rPr lang="en-US" sz="2400" dirty="0"/>
              <a:t>External pinching force-to-current correlation</a:t>
            </a:r>
          </a:p>
          <a:p>
            <a:r>
              <a:rPr lang="en-US" sz="2400" dirty="0"/>
              <a:t>Force/current setpoint controlled by user-input potentiometer</a:t>
            </a:r>
          </a:p>
          <a:p>
            <a:r>
              <a:rPr lang="en-US" sz="2400" dirty="0"/>
              <a:t>Actuator current reading with hall sensor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716F91-B760-FF50-0E0B-33CE295FB5FD}"/>
              </a:ext>
            </a:extLst>
          </p:cNvPr>
          <p:cNvGrpSpPr/>
          <p:nvPr/>
        </p:nvGrpSpPr>
        <p:grpSpPr>
          <a:xfrm>
            <a:off x="134707" y="4706923"/>
            <a:ext cx="9310551" cy="1882466"/>
            <a:chOff x="26552" y="4288332"/>
            <a:chExt cx="11002090" cy="222447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C3C6B26-71DD-AA03-FE12-8B18519B4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556" y="4580736"/>
              <a:ext cx="1438762" cy="11342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7FCD95D-A864-1D32-A754-4F2B3F6B8995}"/>
                </a:ext>
              </a:extLst>
            </p:cNvPr>
            <p:cNvSpPr txBox="1"/>
            <p:nvPr/>
          </p:nvSpPr>
          <p:spPr>
            <a:xfrm>
              <a:off x="26552" y="5619649"/>
              <a:ext cx="2569472" cy="618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i="0" dirty="0">
                  <a:solidFill>
                    <a:srgbClr val="222222"/>
                  </a:solidFill>
                  <a:effectLst/>
                  <a:latin typeface="Roboto" panose="02000000000000000000" pitchFamily="2" charset="0"/>
                </a:rPr>
                <a:t>TMCS1107A4BQDRQ1</a:t>
              </a:r>
            </a:p>
            <a:p>
              <a:pPr algn="ctr"/>
              <a:r>
                <a:rPr lang="en-US" sz="1400" b="1" dirty="0">
                  <a:solidFill>
                    <a:srgbClr val="222222"/>
                  </a:solidFill>
                  <a:latin typeface="Roboto" panose="02000000000000000000" pitchFamily="2" charset="0"/>
                </a:rPr>
                <a:t>Hall Sensor</a:t>
              </a:r>
              <a:endParaRPr lang="en-US" sz="14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62AD563-2193-F352-CA6C-C3F2AA540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5371" y="4366146"/>
              <a:ext cx="3195550" cy="125350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EB44B09-7903-D667-195E-2727FBF70E4B}"/>
                </a:ext>
              </a:extLst>
            </p:cNvPr>
            <p:cNvSpPr txBox="1"/>
            <p:nvPr/>
          </p:nvSpPr>
          <p:spPr>
            <a:xfrm>
              <a:off x="2638410" y="5794211"/>
              <a:ext cx="2569472" cy="618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i="0" dirty="0" err="1">
                  <a:solidFill>
                    <a:srgbClr val="222222"/>
                  </a:solidFill>
                  <a:effectLst/>
                  <a:latin typeface="Roboto" panose="02000000000000000000" pitchFamily="2" charset="0"/>
                </a:rPr>
                <a:t>Actuonix</a:t>
              </a:r>
              <a:r>
                <a:rPr lang="en-US" sz="1400" b="1" i="0" dirty="0">
                  <a:solidFill>
                    <a:srgbClr val="222222"/>
                  </a:solidFill>
                  <a:effectLst/>
                  <a:latin typeface="Roboto" panose="02000000000000000000" pitchFamily="2" charset="0"/>
                </a:rPr>
                <a:t> P16-P</a:t>
              </a:r>
            </a:p>
            <a:p>
              <a:pPr algn="ctr"/>
              <a:r>
                <a:rPr lang="en-US" sz="1400" b="1" dirty="0">
                  <a:solidFill>
                    <a:srgbClr val="222222"/>
                  </a:solidFill>
                  <a:latin typeface="Roboto" panose="02000000000000000000" pitchFamily="2" charset="0"/>
                </a:rPr>
                <a:t>(256:1)</a:t>
              </a:r>
              <a:endParaRPr lang="en-US" sz="1400" b="1" i="0" dirty="0">
                <a:solidFill>
                  <a:srgbClr val="222222"/>
                </a:solidFill>
                <a:effectLst/>
                <a:latin typeface="Roboto" panose="02000000000000000000" pitchFamily="2" charset="0"/>
              </a:endParaRPr>
            </a:p>
          </p:txBody>
        </p:sp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E706FB50-BB88-B3E7-CCAC-6D420F69A3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5715" y="4288332"/>
              <a:ext cx="1664146" cy="13313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26D2D8E-A6AA-4EEA-A554-99B899CD3767}"/>
                </a:ext>
              </a:extLst>
            </p:cNvPr>
            <p:cNvSpPr txBox="1"/>
            <p:nvPr/>
          </p:nvSpPr>
          <p:spPr>
            <a:xfrm>
              <a:off x="5314963" y="5639940"/>
              <a:ext cx="1858297" cy="872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i="0" dirty="0">
                  <a:solidFill>
                    <a:srgbClr val="333333"/>
                  </a:solidFill>
                  <a:effectLst/>
                  <a:latin typeface="Arial" panose="020B0604020202020204" pitchFamily="34" charset="0"/>
                </a:rPr>
                <a:t>TB6612FNG Dual Motor Driver Carrier</a:t>
              </a:r>
            </a:p>
          </p:txBody>
        </p:sp>
        <p:pic>
          <p:nvPicPr>
            <p:cNvPr id="4100" name="Picture 4" descr="Potentiometer - Wikipedia">
              <a:extLst>
                <a:ext uri="{FF2B5EF4-FFF2-40B4-BE49-F238E27FC236}">
                  <a16:creationId xmlns:a16="http://schemas.microsoft.com/office/drawing/2014/main" id="{3B8803A5-0F37-ED17-C30F-DD82D4C973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8431" y="4414485"/>
              <a:ext cx="1341576" cy="1359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E8EC36-9460-A6AB-46A8-D67F87597AE7}"/>
                </a:ext>
              </a:extLst>
            </p:cNvPr>
            <p:cNvSpPr txBox="1"/>
            <p:nvPr/>
          </p:nvSpPr>
          <p:spPr>
            <a:xfrm>
              <a:off x="7293368" y="5848718"/>
              <a:ext cx="1858297" cy="363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i="0" dirty="0">
                  <a:solidFill>
                    <a:srgbClr val="333333"/>
                  </a:solidFill>
                  <a:effectLst/>
                  <a:latin typeface="Arial" panose="020B0604020202020204" pitchFamily="34" charset="0"/>
                </a:rPr>
                <a:t>Potentiometer</a:t>
              </a:r>
            </a:p>
          </p:txBody>
        </p:sp>
        <p:pic>
          <p:nvPicPr>
            <p:cNvPr id="4102" name="Picture 6" descr="Hyuduo Trigger Switch Electric Power Toggle Replacement, Power Tool Speed  Control Device, Electric Drill Table Saw Press Switch Accessory, Electric  Drill Angle Grinder Straight Grinder : Amazon.ca: Tools &amp; Home Improvement">
              <a:extLst>
                <a:ext uri="{FF2B5EF4-FFF2-40B4-BE49-F238E27FC236}">
                  <a16:creationId xmlns:a16="http://schemas.microsoft.com/office/drawing/2014/main" id="{EAC634B9-FB7D-50B7-AD24-1568F71D89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1773" y="4357007"/>
              <a:ext cx="1655440" cy="1655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1AB9EFB-79B8-90A4-5717-2CDFF66CB9B5}"/>
                </a:ext>
              </a:extLst>
            </p:cNvPr>
            <p:cNvSpPr txBox="1"/>
            <p:nvPr/>
          </p:nvSpPr>
          <p:spPr>
            <a:xfrm>
              <a:off x="9170345" y="6048796"/>
              <a:ext cx="1858297" cy="363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i="0" dirty="0">
                  <a:solidFill>
                    <a:srgbClr val="333333"/>
                  </a:solidFill>
                  <a:effectLst/>
                  <a:latin typeface="Arial" panose="020B0604020202020204" pitchFamily="34" charset="0"/>
                </a:rPr>
                <a:t>Trigger Switch</a:t>
              </a:r>
            </a:p>
          </p:txBody>
        </p:sp>
      </p:grpSp>
      <p:pic>
        <p:nvPicPr>
          <p:cNvPr id="4104" name="Picture 8">
            <a:extLst>
              <a:ext uri="{FF2B5EF4-FFF2-40B4-BE49-F238E27FC236}">
                <a16:creationId xmlns:a16="http://schemas.microsoft.com/office/drawing/2014/main" id="{E03CBF13-FB79-B488-59E8-2BD901384E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2" t="30607" r="11007" b="38659"/>
          <a:stretch/>
        </p:blipFill>
        <p:spPr bwMode="auto">
          <a:xfrm>
            <a:off x="6626525" y="353502"/>
            <a:ext cx="5064029" cy="416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41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22B91-1254-63E1-0EE9-0D31BD9C6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52E9D-BE9F-2645-DFA6-E14F0A689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776"/>
            <a:ext cx="4903839" cy="6054814"/>
          </a:xfrm>
        </p:spPr>
        <p:txBody>
          <a:bodyPr>
            <a:normAutofit/>
          </a:bodyPr>
          <a:lstStyle/>
          <a:p>
            <a:r>
              <a:rPr lang="en-US" sz="2400" dirty="0"/>
              <a:t>Max Load: 150N Max Pinching Force</a:t>
            </a:r>
          </a:p>
          <a:p>
            <a:r>
              <a:rPr lang="en-US" sz="2400" dirty="0"/>
              <a:t>Min Load: 10N Min (controllable) pinching force</a:t>
            </a:r>
          </a:p>
          <a:p>
            <a:r>
              <a:rPr lang="en-US" sz="2400" dirty="0"/>
              <a:t>Impedance Control in gripping action but not releasing action</a:t>
            </a:r>
          </a:p>
          <a:p>
            <a:r>
              <a:rPr lang="en-US" sz="2400" dirty="0"/>
              <a:t>Difficult to back-drive</a:t>
            </a:r>
          </a:p>
          <a:p>
            <a:pPr lvl="1"/>
            <a:r>
              <a:rPr lang="en-US" sz="2000" dirty="0"/>
              <a:t>Weak return springs</a:t>
            </a:r>
          </a:p>
          <a:p>
            <a:pPr lvl="1"/>
            <a:r>
              <a:rPr lang="en-US" sz="2000" dirty="0"/>
              <a:t>Very high internal gear reduction (256:1)</a:t>
            </a:r>
          </a:p>
          <a:p>
            <a:pPr lvl="1"/>
            <a:r>
              <a:rPr lang="en-US" sz="2000" dirty="0"/>
              <a:t>Relatively high-friction internal leadscrew/nut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CF7617C-81A4-A7E1-772E-B957B2E50D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6" t="21926" r="24778" b="25333"/>
          <a:stretch/>
        </p:blipFill>
        <p:spPr bwMode="auto">
          <a:xfrm>
            <a:off x="6449963" y="3311013"/>
            <a:ext cx="5430513" cy="337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951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00889-FA84-22F0-2B78-50A2033D8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4860D-8DF7-F6D2-A6D1-06159320E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Velocity or position control under no-load then switch to impedance control when excess current is sensed</a:t>
            </a:r>
          </a:p>
          <a:p>
            <a:r>
              <a:rPr lang="en-US" dirty="0"/>
              <a:t>Back-drivable or double-acting mechanism to allow for force control in both gripping and releasing</a:t>
            </a:r>
          </a:p>
          <a:p>
            <a:pPr lvl="1"/>
            <a:r>
              <a:rPr lang="en-US" dirty="0"/>
              <a:t>Remove the need for return springs that reduce max force output of the gripper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684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</TotalTime>
  <Words>220</Words>
  <Application>Microsoft Office PowerPoint</Application>
  <PresentationFormat>Widescreen</PresentationFormat>
  <Paragraphs>48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Roboto</vt:lpstr>
      <vt:lpstr>Office Theme</vt:lpstr>
      <vt:lpstr>Impedance Control Cable-Driven Gripper</vt:lpstr>
      <vt:lpstr>Purpose</vt:lpstr>
      <vt:lpstr>Summary</vt:lpstr>
      <vt:lpstr>Control</vt:lpstr>
      <vt:lpstr>Results</vt:lpstr>
      <vt:lpstr>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jamesqhg@student.ubc.ca</dc:creator>
  <cp:lastModifiedBy>jamesqhg@student.ubc.ca</cp:lastModifiedBy>
  <cp:revision>11</cp:revision>
  <dcterms:created xsi:type="dcterms:W3CDTF">2024-12-09T22:05:57Z</dcterms:created>
  <dcterms:modified xsi:type="dcterms:W3CDTF">2024-12-09T23:55:31Z</dcterms:modified>
</cp:coreProperties>
</file>